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6" r:id="rId13"/>
    <p:sldId id="267" r:id="rId14"/>
    <p:sldId id="272" r:id="rId15"/>
    <p:sldId id="268" r:id="rId16"/>
    <p:sldId id="269" r:id="rId17"/>
    <p:sldId id="270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612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065c96c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恒成立问题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e24143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能成立问题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14_1#f01aee10e?vop=1&amp;pid=3d9b1da0f&amp;color=0,0,0&amp;vtp=1&amp;bbb=1&amp;hb=1">
                <a:extLst>
                  <a:ext uri="{FF2B5EF4-FFF2-40B4-BE49-F238E27FC236}">
                    <a16:creationId xmlns:a16="http://schemas.microsoft.com/office/drawing/2014/main" id="{E5DB56E3-4FB4-2AE8-9D7C-E433F1341FCD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965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2−3&lt;0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(2)=3−5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den>
                        </m:f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+1)∈(3,10)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的最小值为1.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AN.14_1#f01aee10e?vop=1&amp;pid=3d9b1da0f&amp;color=0,0,0&amp;vtp=1&amp;bbb=1&amp;hb=1">
                <a:extLst>
                  <a:ext uri="{FF2B5EF4-FFF2-40B4-BE49-F238E27FC236}">
                    <a16:creationId xmlns:a16="http://schemas.microsoft.com/office/drawing/2014/main" id="{E5DB56E3-4FB4-2AE8-9D7C-E433F1341F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65700"/>
              </a:xfrm>
              <a:prstGeom prst="rect">
                <a:avLst/>
              </a:prstGeom>
              <a:blipFill>
                <a:blip r:embed="rId2"/>
                <a:stretch>
                  <a:fillRect l="-1389" r="-3299" b="-15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23708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5_1#f82862c95?vop=1&amp;pid=5e24143de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15_1#f82862c95?vop=1&amp;pid=5e24143d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16_1#a7140472f?vop=1&amp;pid=f82862c95&amp;color=0,0,0&amp;vtp=1&amp;bbb=1"/>
              <p:cNvSpPr/>
              <p:nvPr/>
            </p:nvSpPr>
            <p:spPr>
              <a:xfrm>
                <a:off x="832104" y="2036001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16_1#a7140472f?vop=1&amp;pid=f82862c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001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17_1#a7140472f?vop=1&amp;pid=f82862c95&amp;color=0,0,0&amp;vtp=1&amp;bbb=1"/>
              <p:cNvSpPr/>
              <p:nvPr/>
            </p:nvSpPr>
            <p:spPr>
              <a:xfrm>
                <a:off x="832104" y="2400491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∈[2,+∞)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∈[2,+∞)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时恒成立，又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′(2)=4+4+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AN.17_1#a7140472f?vop=1&amp;pid=f82862c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491"/>
                <a:ext cx="10533888" cy="2449830"/>
              </a:xfrm>
              <a:prstGeom prst="rect">
                <a:avLst/>
              </a:prstGeom>
              <a:blipFill>
                <a:blip r:embed="rId5"/>
                <a:stretch>
                  <a:fillRect l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8_1#2577107c2?vop=1&amp;pid=f82862c95&amp;color=0,0,0&amp;vtp=1&amp;bt=1&amp;bbb=1"/>
              <p:cNvSpPr/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∈[1,3]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∈[1,3]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8_1#2577107c2?vop=1&amp;pid=f82862c9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9_1#2577107c2?vop=1&amp;pid=f82862c95&amp;color=0,0,0&amp;vtp=1&amp;bbb=1&amp;hb=1"/>
              <p:cNvSpPr/>
              <p:nvPr/>
            </p:nvSpPr>
            <p:spPr>
              <a:xfrm>
                <a:off x="832104" y="2021015"/>
                <a:ext cx="10533888" cy="171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∈[1,3]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∈[1,3]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提示：翻译题干得到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∈[1,3]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19_1#2577107c2?vop=1&amp;pid=f82862c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1015"/>
                <a:ext cx="10533888" cy="1714500"/>
              </a:xfrm>
              <a:prstGeom prst="rect">
                <a:avLst/>
              </a:prstGeom>
              <a:blipFill>
                <a:blip r:embed="rId4"/>
                <a:stretch>
                  <a:fillRect l="-1389" b="-46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19_2#2577107c2?vop=1&amp;pid=f82862c95&amp;color=0,0,0&amp;vtp=1&amp;bt=1&amp;bbb=1&amp;hb=1"/>
              <p:cNvSpPr/>
              <p:nvPr/>
            </p:nvSpPr>
            <p:spPr>
              <a:xfrm>
                <a:off x="832104" y="1508760"/>
                <a:ext cx="10533888" cy="417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（提示：求导研究函数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上的最大值）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∈[1,3]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)∈[3+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,15+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∈[1,3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∈[1,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(3)=18+3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中较大的，所以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O_5_AN.19_2#2577107c2?vop=1&amp;pid=f82862c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178300"/>
              </a:xfrm>
              <a:prstGeom prst="rect">
                <a:avLst/>
              </a:prstGeom>
              <a:blipFill>
                <a:blip r:embed="rId3"/>
                <a:stretch>
                  <a:fillRect l="-1389" b="-7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9_2#2577107c2?vop=1&amp;pid=f82862c95&amp;color=0,0,0&amp;vtp=1&amp;bt=1&amp;bbb=1&amp;hb=1">
                <a:extLst>
                  <a:ext uri="{FF2B5EF4-FFF2-40B4-BE49-F238E27FC236}">
                    <a16:creationId xmlns:a16="http://schemas.microsoft.com/office/drawing/2014/main" id="{02CB2E13-9E78-21A0-E5E1-005DC8657E4A}"/>
                  </a:ext>
                </a:extLst>
              </p:cNvPr>
              <p:cNvSpPr/>
              <p:nvPr/>
            </p:nvSpPr>
            <p:spPr>
              <a:xfrm>
                <a:off x="832104" y="1444942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[1,3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(3)=18+3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无解.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19_2#2577107c2?vop=1&amp;pid=f82862c95&amp;color=0,0,0&amp;vtp=1&amp;bt=1&amp;bbb=1&amp;hb=1">
                <a:extLst>
                  <a:ext uri="{FF2B5EF4-FFF2-40B4-BE49-F238E27FC236}">
                    <a16:creationId xmlns:a16="http://schemas.microsoft.com/office/drawing/2014/main" id="{02CB2E13-9E78-21A0-E5E1-005DC8657E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4942"/>
                <a:ext cx="10533888" cy="1257300"/>
              </a:xfrm>
              <a:prstGeom prst="rect">
                <a:avLst/>
              </a:prstGeom>
              <a:blipFill>
                <a:blip r:embed="rId2"/>
                <a:stretch>
                  <a:fillRect l="-1389" r="-810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EX.20_1#f82862c95?vop=1&amp;pid=5e24143de&amp;color=0,0,0&amp;vtp=1&amp;bbb=1">
            <a:extLst>
              <a:ext uri="{FF2B5EF4-FFF2-40B4-BE49-F238E27FC236}">
                <a16:creationId xmlns:a16="http://schemas.microsoft.com/office/drawing/2014/main" id="{9B9BA62E-4C39-6B8C-2E03-CD26EA002FE7}"/>
              </a:ext>
            </a:extLst>
          </p:cNvPr>
          <p:cNvSpPr/>
          <p:nvPr/>
        </p:nvSpPr>
        <p:spPr>
          <a:xfrm>
            <a:off x="832104" y="270650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不等式能成立问题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中的最值转化法求参数的取值范围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475737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21_1#b0fe8accf?vop=1&amp;pid=5e24143de&amp;color=0,0,0&amp;vtp=1&amp;bt=1&amp;bbb=1"/>
              <p:cNvSpPr/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21_1#b0fe8accf?vop=1&amp;pid=5e24143d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1_1#b0fe8accf?vop=1&amp;pid=5e24143de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08709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BD.22_1#ce9494420?vop=1&amp;pid=b0fe8accf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处有相同的切线，求实数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BD.22_1#ce9494420?vop=1&amp;pid=b0fe8ac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AN.23_1#ce9494420?vop=1&amp;pid=b0fe8accf&amp;color=0,0,0&amp;vtp=1&amp;bbb=1"/>
              <p:cNvSpPr/>
              <p:nvPr/>
            </p:nvSpPr>
            <p:spPr>
              <a:xfrm>
                <a:off x="832104" y="229057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处有相同的切线，所以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处有相同的函数值，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检验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，符合题意，故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5_AN.23_1#ce9494420?vop=1&amp;pid=b0fe8acc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192530"/>
              </a:xfrm>
              <a:prstGeom prst="rect">
                <a:avLst/>
              </a:prstGeom>
              <a:blipFill>
                <a:blip r:embed="rId6"/>
                <a:stretch>
                  <a:fillRect l="-1389" r="-104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4_1#749f1ad83?vop=1&amp;pid=b0fe8accf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4_1#749f1ad83?vop=1&amp;pid=b0fe8acc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5_1#749f1ad83?vop=1&amp;pid=b0fe8accf&amp;color=0,0,0&amp;vtp=1&amp;bbb=1&amp;hb=1"/>
              <p:cNvSpPr/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−1−(−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.得证.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25_1#749f1ad83?vop=1&amp;pid=b0fe8acc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blipFill>
                <a:blip r:embed="rId4"/>
                <a:stretch>
                  <a:fillRect l="-1389" r="-63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6_1#ed11c2cdd?vop=1&amp;pid=b0fe8accf&amp;color=0,0,0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d>
                          <m:d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d>
                          <m:d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endParaRPr lang="zh-CN" altLang="en-US" sz="1800" b="0" i="0">
                  <a:solidFill>
                    <a:srgbClr val="000000"/>
                  </a:solidFill>
                  <a:latin typeface="Cambria Math" pitchFamily="34" charset="0"/>
                  <a:ea typeface="Cambria Math" pitchFamily="34" charset="-122"/>
                  <a:cs typeface="Cambria Math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是自然对数的底数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成立，求实数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26_1#ed11c2cdd?vop=1&amp;pid=b0fe8acc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7_1#ed11c2cdd?vop=1&amp;pid=b0fe8accf&amp;color=0,0,0&amp;vtp=1&amp;bbb=1&amp;hb=1"/>
              <p:cNvSpPr/>
              <p:nvPr/>
            </p:nvSpPr>
            <p:spPr>
              <a:xfrm>
                <a:off x="832104" y="2292477"/>
                <a:ext cx="10533888" cy="3594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max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5_AN.27_1#ed11c2cdd?vop=1&amp;pid=b0fe8acc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477"/>
                <a:ext cx="10533888" cy="3594100"/>
              </a:xfrm>
              <a:prstGeom prst="rect">
                <a:avLst/>
              </a:prstGeom>
              <a:blipFill>
                <a:blip r:embed="rId4"/>
                <a:stretch>
                  <a:fillRect l="-1389" r="-3241" b="-8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7_1#ed11c2cdd?vop=1&amp;pid=b0fe8accf&amp;color=0,0,0&amp;vtp=1&amp;bbb=1&amp;hb=1">
                <a:extLst>
                  <a:ext uri="{FF2B5EF4-FFF2-40B4-BE49-F238E27FC236}">
                    <a16:creationId xmlns:a16="http://schemas.microsoft.com/office/drawing/2014/main" id="{EE2D4831-6D50-979C-085E-FA0C1B61DAAD}"/>
                  </a:ext>
                </a:extLst>
              </p:cNvPr>
              <p:cNvSpPr/>
              <p:nvPr/>
            </p:nvSpPr>
            <p:spPr>
              <a:xfrm>
                <a:off x="832104" y="1468307"/>
                <a:ext cx="10533888" cy="426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[−1,1]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∈[−1,0)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单调递增，所以</a:t>
                </a:r>
                <a:endParaRPr lang="en-US" altLang="zh-CN" sz="1800" b="0" i="0" dirty="0">
                  <a:solidFill>
                    <a:srgbClr val="FF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max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O_5_AN.27_1#ed11c2cdd?vop=1&amp;pid=b0fe8accf&amp;color=0,0,0&amp;vtp=1&amp;bbb=1&amp;hb=1">
                <a:extLst>
                  <a:ext uri="{FF2B5EF4-FFF2-40B4-BE49-F238E27FC236}">
                    <a16:creationId xmlns:a16="http://schemas.microsoft.com/office/drawing/2014/main" id="{EE2D4831-6D50-979C-085E-FA0C1B61DA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68307"/>
                <a:ext cx="10533888" cy="4267200"/>
              </a:xfrm>
              <a:prstGeom prst="rect">
                <a:avLst/>
              </a:prstGeom>
              <a:blipFill>
                <a:blip r:embed="rId2"/>
                <a:stretch>
                  <a:fillRect l="-1389" b="-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827466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7_1#ed11c2cdd?vop=1&amp;pid=b0fe8accf&amp;color=0,0,0&amp;vtp=1&amp;bbb=1&amp;hb=1">
                <a:extLst>
                  <a:ext uri="{FF2B5EF4-FFF2-40B4-BE49-F238E27FC236}">
                    <a16:creationId xmlns:a16="http://schemas.microsoft.com/office/drawing/2014/main" id="{ACBAFA44-A5A5-31DB-ABFF-C5A5DB18D293}"/>
                  </a:ext>
                </a:extLst>
              </p:cNvPr>
              <p:cNvSpPr/>
              <p:nvPr/>
            </p:nvSpPr>
            <p:spPr>
              <a:xfrm>
                <a:off x="832104" y="1530937"/>
                <a:ext cx="10533888" cy="32817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，求导得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上单调递减，又</a:t>
                </a:r>
                <a:endParaRPr lang="en-US" altLang="zh-CN" sz="1800" b="0" i="0" dirty="0">
                  <a:solidFill>
                    <a:srgbClr val="FF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]∪[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7_1#ed11c2cdd?vop=1&amp;pid=b0fe8accf&amp;color=0,0,0&amp;vtp=1&amp;bbb=1&amp;hb=1">
                <a:extLst>
                  <a:ext uri="{FF2B5EF4-FFF2-40B4-BE49-F238E27FC236}">
                    <a16:creationId xmlns:a16="http://schemas.microsoft.com/office/drawing/2014/main" id="{ACBAFA44-A5A5-31DB-ABFF-C5A5DB18D2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0937"/>
                <a:ext cx="10533888" cy="3281744"/>
              </a:xfrm>
              <a:prstGeom prst="rect">
                <a:avLst/>
              </a:prstGeom>
              <a:blipFill>
                <a:blip r:embed="rId2"/>
                <a:stretch>
                  <a:fillRect l="-1389" b="-26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366906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07e68545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607e68545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专题上分7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恒成立与能成立问题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_1#893056d5c?vop=1&amp;pid=e065c96cb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1_1#893056d5c?vop=1&amp;pid=e065c96c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2_1#6b2b52f93?vop=1&amp;pid=893056d5c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2_1#6b2b52f93?vop=1&amp;pid=893056d5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3_1#6b2b52f93?vop=1&amp;pid=893056d5c&amp;color=0,0,0&amp;vtp=1&amp;bbb=1"/>
              <p:cNvSpPr/>
              <p:nvPr/>
            </p:nvSpPr>
            <p:spPr>
              <a:xfrm>
                <a:off x="832104" y="229057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的极值点,满足题意.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AN.3_1#6b2b52f93?vop=1&amp;pid=893056d5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868930"/>
              </a:xfrm>
              <a:prstGeom prst="rect">
                <a:avLst/>
              </a:prstGeom>
              <a:blipFill>
                <a:blip r:embed="rId5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4_1#929a43dd8?vop=1&amp;pid=893056d5c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4_1#929a43dd8?vop=1&amp;pid=893056d5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5_1#929a43dd8?vop=1&amp;pid=893056d5c&amp;color=0,0,0&amp;vtp=1&amp;bbb=1&amp;hb=1"/>
              <p:cNvSpPr/>
              <p:nvPr/>
            </p:nvSpPr>
            <p:spPr>
              <a:xfrm>
                <a:off x="832104" y="1875282"/>
                <a:ext cx="10533888" cy="2653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5_1#929a43dd8?vop=1&amp;pid=893056d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653030"/>
              </a:xfrm>
              <a:prstGeom prst="rect">
                <a:avLst/>
              </a:prstGeom>
              <a:blipFill>
                <a:blip r:embed="rId4"/>
                <a:stretch>
                  <a:fillRect l="-1389" r="-347" b="-52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4_EX.6_1#893056d5c?vop=1&amp;pid=e065c96cb&amp;color=0,0,0&amp;vtp=1&amp;bbb=1"/>
          <p:cNvSpPr/>
          <p:nvPr/>
        </p:nvSpPr>
        <p:spPr>
          <a:xfrm>
            <a:off x="832104" y="451688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不等式恒成立问题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中的分离参数法求参数的取值范围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EX.7_1#893056d5c?vop=1&amp;pid=e065c96cb&amp;color=0,0,0&amp;vtp=1&amp;bt=1&amp;bbb=1"/>
              <p:cNvSpPr/>
              <p:nvPr/>
            </p:nvSpPr>
            <p:spPr>
              <a:xfrm>
                <a:off x="832104" y="1508760"/>
                <a:ext cx="10533888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(1)≥1+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面证明充分性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EX.7_1#893056d5c?vop=1&amp;pid=e065c96c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4855"/>
              </a:xfrm>
              <a:prstGeom prst="rect">
                <a:avLst/>
              </a:prstGeom>
              <a:blipFill>
                <a:blip r:embed="rId3"/>
                <a:stretch>
                  <a:fillRect l="-1389" b="-4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EX.7_2#893056d5c?vop=1&amp;pid=e065c96cb&amp;color=0,0,0&amp;mp=1&amp;vtp=1&amp;bt=1&amp;bbb=1&amp;hb=1"/>
              <p:cNvSpPr/>
              <p:nvPr/>
            </p:nvSpPr>
            <p:spPr>
              <a:xfrm>
                <a:off x="832104" y="1508760"/>
                <a:ext cx="10533888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4_EX.7_2#893056d5c?vop=1&amp;pid=e065c96c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65755"/>
              </a:xfrm>
              <a:prstGeom prst="rect">
                <a:avLst/>
              </a:prstGeom>
              <a:blipFill>
                <a:blip r:embed="rId3"/>
                <a:stretch>
                  <a:fillRect l="-1389" r="-3472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8_1#3d9b1da0f?vop=1&amp;pid=e065c96cb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BD.8_1#3d9b1da0f?vop=1&amp;pid=e065c96c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9_1#7bfee878a?vop=1&amp;pid=3d9b1da0f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BD.9_1#7bfee878a?vop=1&amp;pid=3d9b1da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N.10_1#7bfee878a?vop=1&amp;pid=3d9b1da0f&amp;color=0,0,0&amp;vtp=1&amp;bbb=1"/>
              <p:cNvSpPr/>
              <p:nvPr/>
            </p:nvSpPr>
            <p:spPr>
              <a:xfrm>
                <a:off x="832104" y="2290572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5_AN.10_1#7bfee878a?vop=1&amp;pid=3d9b1da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027555"/>
              </a:xfrm>
              <a:prstGeom prst="rect">
                <a:avLst/>
              </a:prstGeom>
              <a:blipFill>
                <a:blip r:embed="rId5"/>
                <a:stretch>
                  <a:fillRect l="-1389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1_1#fdd73edb2?vop=1&amp;pid=3d9b1da0f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1_1#fdd73edb2?vop=1&amp;pid=3d9b1da0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2_1#fdd73edb2?vop=1&amp;pid=3d9b1da0f&amp;color=0,0,0&amp;vtp=1&amp;bbb=1"/>
              <p:cNvSpPr/>
              <p:nvPr/>
            </p:nvSpPr>
            <p:spPr>
              <a:xfrm>
                <a:off x="832104" y="1875282"/>
                <a:ext cx="10533888" cy="3015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12_1#fdd73edb2?vop=1&amp;pid=3d9b1da0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015044"/>
              </a:xfrm>
              <a:prstGeom prst="rect">
                <a:avLst/>
              </a:prstGeom>
              <a:blipFill>
                <a:blip r:embed="rId4"/>
                <a:stretch>
                  <a:fillRect l="-1389" b="-26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3_1#f01aee10e?vop=1&amp;pid=3d9b1da0f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为整数时，若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13_1#f01aee10e?vop=1&amp;pid=3d9b1da0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4_1#f01aee10e?vop=1&amp;pid=3d9b1da0f&amp;color=0,0,0&amp;vtp=1&amp;bbb=1&amp;hb=1"/>
              <p:cNvSpPr/>
              <p:nvPr/>
            </p:nvSpPr>
            <p:spPr>
              <a:xfrm>
                <a:off x="832104" y="1875282"/>
                <a:ext cx="10533888" cy="401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)=1−[2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5_AN.14_1#f01aee10e?vop=1&amp;pid=3d9b1da0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4013200"/>
              </a:xfrm>
              <a:prstGeom prst="rect">
                <a:avLst/>
              </a:prstGeom>
              <a:blipFill>
                <a:blip r:embed="rId4"/>
                <a:stretch>
                  <a:fillRect l="-1389" b="-7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845</Words>
  <Application>Microsoft Office PowerPoint</Application>
  <PresentationFormat>宽屏</PresentationFormat>
  <Paragraphs>144</Paragraphs>
  <Slides>19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2025-10-22T07:22:48Z</dcterms:created>
  <dcterms:modified xsi:type="dcterms:W3CDTF">2025-10-22T08:03:39Z</dcterms:modified>
  <cp:category/>
  <cp:contentStatus/>
</cp:coreProperties>
</file>